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60" r:id="rId4"/>
    <p:sldId id="258" r:id="rId5"/>
    <p:sldId id="259" r:id="rId6"/>
    <p:sldId id="261" r:id="rId7"/>
    <p:sldId id="262" r:id="rId8"/>
    <p:sldId id="263" r:id="rId9"/>
    <p:sldId id="264" r:id="rId10"/>
    <p:sldId id="265" r:id="rId11"/>
    <p:sldId id="266" r:id="rId12"/>
  </p:sldIdLst>
  <p:sldSz cx="9144000" cy="5143500" type="screen16x9"/>
  <p:notesSz cx="6858000" cy="9144000"/>
  <p:embeddedFontLst>
    <p:embeddedFont>
      <p:font typeface="Bree Serif" panose="02000503040000020004" pitchFamily="2" charset="77"/>
      <p:regular r:id="rId14"/>
    </p:embeddedFont>
    <p:embeddedFont>
      <p:font typeface="Luckiest Guy" panose="02000506000000020004" pitchFamily="2" charset="0"/>
      <p:regular r:id="rId15"/>
    </p:embeddedFont>
    <p:embeddedFont>
      <p:font typeface="Roboto" panose="02000000000000000000" pitchFamily="2" charset="0"/>
      <p:regular r:id="rId16"/>
      <p:bold r:id="rId17"/>
      <p:italic r:id="rId18"/>
      <p:boldItalic r:id="rId19"/>
    </p:embeddedFont>
    <p:embeddedFont>
      <p:font typeface="Roboto Slab" pitchFamily="2" charset="0"/>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snapToObjects="1">
      <p:cViewPr varScale="1">
        <p:scale>
          <a:sx n="120" d="100"/>
          <a:sy n="120" d="100"/>
        </p:scale>
        <p:origin x="200"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16367d5f3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16367d5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02b689ac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02b689ac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c6f73a0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c6f73a0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6f73a0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6f73a0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1108e4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1108e4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297dd18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297dd18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6f73a0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09af6e9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09af6e9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09af6e9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09af6e9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presentation/d/1WBjwBSl4SqZWhc2NT64RrlQRnHbdCiXniGQIXfs0YC4/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390525" y="851425"/>
            <a:ext cx="8222100" cy="19014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t>Welcome Parents!</a:t>
            </a:r>
            <a:endParaRPr dirty="0"/>
          </a:p>
        </p:txBody>
      </p:sp>
      <p:sp>
        <p:nvSpPr>
          <p:cNvPr id="64" name="Google Shape;64;p13"/>
          <p:cNvSpPr txBox="1">
            <a:spLocks noGrp="1"/>
          </p:cNvSpPr>
          <p:nvPr>
            <p:ph type="subTitle" idx="1"/>
          </p:nvPr>
        </p:nvSpPr>
        <p:spPr>
          <a:xfrm>
            <a:off x="390525" y="2789119"/>
            <a:ext cx="8222100" cy="9663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English </a:t>
            </a:r>
            <a:r>
              <a:rPr lang="en" dirty="0"/>
              <a:t>Language Arts</a:t>
            </a:r>
            <a:endParaRPr sz="2400" dirty="0"/>
          </a:p>
          <a:p>
            <a:pPr marL="0" lvl="0" indent="0" algn="ctr" rtl="0">
              <a:spcBef>
                <a:spcPts val="0"/>
              </a:spcBef>
              <a:spcAft>
                <a:spcPts val="0"/>
              </a:spcAft>
              <a:buNone/>
            </a:pPr>
            <a:r>
              <a:rPr lang="en" sz="2400" dirty="0"/>
              <a:t>Ms. Provost</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latin typeface="Luckiest Guy"/>
                <a:ea typeface="Luckiest Guy"/>
                <a:cs typeface="Luckiest Guy"/>
                <a:sym typeface="Luckiest Guy"/>
              </a:rPr>
              <a:t>How can you help?</a:t>
            </a:r>
            <a:endParaRPr sz="3000" dirty="0">
              <a:latin typeface="Luckiest Guy"/>
              <a:ea typeface="Luckiest Guy"/>
              <a:cs typeface="Luckiest Guy"/>
              <a:sym typeface="Luckiest Guy"/>
            </a:endParaRPr>
          </a:p>
        </p:txBody>
      </p:sp>
      <p:sp>
        <p:nvSpPr>
          <p:cNvPr id="136" name="Google Shape;136;p22"/>
          <p:cNvSpPr txBox="1">
            <a:spLocks noGrp="1"/>
          </p:cNvSpPr>
          <p:nvPr>
            <p:ph type="body" idx="1"/>
          </p:nvPr>
        </p:nvSpPr>
        <p:spPr>
          <a:xfrm>
            <a:off x="387900" y="1489825"/>
            <a:ext cx="8368200" cy="34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Bree Serif"/>
                <a:ea typeface="Bree Serif"/>
                <a:cs typeface="Bree Serif"/>
                <a:sym typeface="Bree Serif"/>
              </a:rPr>
              <a:t>Responsibility--- Help your student take charge of their own learning and problem solve on their own. Please let them try to come to me first with questions or concerns. However, if it is a serious issue, please email me with your concerns. I will be more than happy to help in any way I can.</a:t>
            </a:r>
            <a:endParaRPr dirty="0">
              <a:solidFill>
                <a:srgbClr val="FFFFFF"/>
              </a:solidFill>
              <a:latin typeface="Bree Serif"/>
              <a:ea typeface="Bree Serif"/>
              <a:cs typeface="Bree Serif"/>
              <a:sym typeface="Bree Serif"/>
            </a:endParaRPr>
          </a:p>
          <a:p>
            <a:pPr marL="0" lvl="0" indent="0" algn="l" rtl="0">
              <a:spcBef>
                <a:spcPts val="1600"/>
              </a:spcBef>
              <a:spcAft>
                <a:spcPts val="0"/>
              </a:spcAft>
              <a:buNone/>
            </a:pPr>
            <a:r>
              <a:rPr lang="en" u="sng" dirty="0">
                <a:solidFill>
                  <a:srgbClr val="FFFFFF"/>
                </a:solidFill>
                <a:latin typeface="Bree Serif"/>
                <a:ea typeface="Bree Serif"/>
                <a:cs typeface="Bree Serif"/>
                <a:sym typeface="Bree Serif"/>
              </a:rPr>
              <a:t>Together</a:t>
            </a:r>
            <a:r>
              <a:rPr lang="en" dirty="0">
                <a:solidFill>
                  <a:srgbClr val="FFFFFF"/>
                </a:solidFill>
                <a:latin typeface="Bree Serif"/>
                <a:ea typeface="Bree Serif"/>
                <a:cs typeface="Bree Serif"/>
                <a:sym typeface="Bree Serif"/>
              </a:rPr>
              <a:t> we can make your student more independent, take ownership of their achievements and mistakes, and help them become a self advocate.</a:t>
            </a:r>
            <a:endParaRPr dirty="0">
              <a:solidFill>
                <a:srgbClr val="FFFFFF"/>
              </a:solidFill>
              <a:latin typeface="Bree Serif"/>
              <a:ea typeface="Bree Serif"/>
              <a:cs typeface="Bree Serif"/>
              <a:sym typeface="Bree Serif"/>
            </a:endParaRPr>
          </a:p>
          <a:p>
            <a:pPr marL="0" lvl="0" indent="0" algn="l" rtl="0">
              <a:spcBef>
                <a:spcPts val="1600"/>
              </a:spcBef>
              <a:spcAft>
                <a:spcPts val="1600"/>
              </a:spcAft>
              <a:buNone/>
            </a:pPr>
            <a:r>
              <a:rPr lang="en" dirty="0">
                <a:solidFill>
                  <a:srgbClr val="FFFFFF"/>
                </a:solidFill>
                <a:latin typeface="Bree Serif"/>
                <a:ea typeface="Bree Serif"/>
                <a:cs typeface="Bree Serif"/>
                <a:sym typeface="Bree Serif"/>
              </a:rPr>
              <a:t>Please do not be alarmed when I respond to your email by asking you to have your student email me or see me.</a:t>
            </a:r>
            <a:br>
              <a:rPr lang="en" dirty="0">
                <a:solidFill>
                  <a:srgbClr val="000000"/>
                </a:solidFill>
                <a:latin typeface="Bree Serif"/>
                <a:ea typeface="Bree Serif"/>
                <a:cs typeface="Bree Serif"/>
                <a:sym typeface="Bree Serif"/>
              </a:rPr>
            </a:br>
            <a:br>
              <a:rPr lang="en" dirty="0">
                <a:solidFill>
                  <a:srgbClr val="000000"/>
                </a:solidFill>
                <a:latin typeface="Bree Serif"/>
                <a:ea typeface="Bree Serif"/>
                <a:cs typeface="Bree Serif"/>
                <a:sym typeface="Bree Serif"/>
              </a:rPr>
            </a:br>
            <a:br>
              <a:rPr lang="en" dirty="0">
                <a:solidFill>
                  <a:srgbClr val="000000"/>
                </a:solidFill>
                <a:latin typeface="Bree Serif"/>
                <a:ea typeface="Bree Serif"/>
                <a:cs typeface="Bree Serif"/>
                <a:sym typeface="Bree Serif"/>
              </a:rPr>
            </a:br>
            <a:endParaRPr dirty="0">
              <a:solidFill>
                <a:srgbClr val="000000"/>
              </a:solidFill>
              <a:latin typeface="Bree Serif"/>
              <a:ea typeface="Bree Serif"/>
              <a:cs typeface="Bree Serif"/>
              <a:sym typeface="Bree Serif"/>
            </a:endParaRPr>
          </a:p>
        </p:txBody>
      </p:sp>
      <p:pic>
        <p:nvPicPr>
          <p:cNvPr id="137" name="Google Shape;137;p22"/>
          <p:cNvPicPr preferRelativeResize="0"/>
          <p:nvPr/>
        </p:nvPicPr>
        <p:blipFill>
          <a:blip r:embed="rId3">
            <a:alphaModFix/>
          </a:blip>
          <a:stretch>
            <a:fillRect/>
          </a:stretch>
        </p:blipFill>
        <p:spPr>
          <a:xfrm>
            <a:off x="5595788" y="187750"/>
            <a:ext cx="1889119" cy="11192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252300" y="225825"/>
            <a:ext cx="8639400" cy="443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Thank you for coming parents! </a:t>
            </a:r>
            <a:endParaRPr sz="4000" dirty="0"/>
          </a:p>
          <a:p>
            <a:pPr marL="0" lvl="0" indent="0" algn="ctr" rtl="0">
              <a:spcBef>
                <a:spcPts val="0"/>
              </a:spcBef>
              <a:spcAft>
                <a:spcPts val="0"/>
              </a:spcAft>
              <a:buNone/>
            </a:pPr>
            <a:r>
              <a:rPr lang="en" sz="4000" dirty="0"/>
              <a:t>If you have </a:t>
            </a:r>
            <a:r>
              <a:rPr lang="en" sz="4000" b="1" dirty="0"/>
              <a:t>questions</a:t>
            </a:r>
            <a:r>
              <a:rPr lang="en" sz="4000" dirty="0"/>
              <a:t> about anything covered </a:t>
            </a:r>
            <a:r>
              <a:rPr lang="en" sz="4000" i="1" dirty="0"/>
              <a:t>or</a:t>
            </a:r>
            <a:r>
              <a:rPr lang="en" sz="4000" dirty="0"/>
              <a:t> not covered tonight, or you need to address something personally, </a:t>
            </a:r>
            <a:r>
              <a:rPr lang="en" sz="4000" b="1" u="sng" dirty="0"/>
              <a:t>please email me.</a:t>
            </a:r>
            <a:endParaRPr sz="4000" b="1"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460050" y="659100"/>
            <a:ext cx="8223900" cy="404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Contact and Communication</a:t>
            </a:r>
            <a:endParaRPr sz="3600" dirty="0"/>
          </a:p>
          <a:p>
            <a:pPr marL="0" lvl="0" indent="0" algn="ctr" rtl="0">
              <a:spcBef>
                <a:spcPts val="0"/>
              </a:spcBef>
              <a:spcAft>
                <a:spcPts val="0"/>
              </a:spcAft>
              <a:buNone/>
            </a:pPr>
            <a:endParaRPr dirty="0"/>
          </a:p>
          <a:p>
            <a:pPr marL="0" lvl="0" indent="0" algn="ctr" rtl="0">
              <a:spcBef>
                <a:spcPts val="0"/>
              </a:spcBef>
              <a:spcAft>
                <a:spcPts val="0"/>
              </a:spcAft>
              <a:buNone/>
            </a:pPr>
            <a:r>
              <a:rPr lang="en" sz="3000" dirty="0"/>
              <a:t>BEST WAY TO GET A HOLD OF ME: </a:t>
            </a:r>
            <a:br>
              <a:rPr lang="en" sz="3000" dirty="0"/>
            </a:br>
            <a:r>
              <a:rPr lang="en" sz="3000" dirty="0" err="1"/>
              <a:t>vmprovost@auburnschools.org</a:t>
            </a:r>
            <a:endParaRPr sz="3600" dirty="0"/>
          </a:p>
          <a:p>
            <a:pPr marL="0" lvl="0" indent="0" algn="l" rtl="0">
              <a:spcBef>
                <a:spcPts val="0"/>
              </a:spcBef>
              <a:spcAft>
                <a:spcPts val="0"/>
              </a:spcAft>
              <a:buNone/>
            </a:pPr>
            <a:endParaRPr sz="3600" dirty="0"/>
          </a:p>
          <a:p>
            <a:pPr marL="0" lvl="0" indent="0" algn="ctr" rtl="0">
              <a:spcBef>
                <a:spcPts val="0"/>
              </a:spcBef>
              <a:spcAft>
                <a:spcPts val="0"/>
              </a:spcAft>
              <a:buNone/>
            </a:pPr>
            <a:endParaRPr sz="3600" dirty="0"/>
          </a:p>
          <a:p>
            <a:pPr marL="0" lvl="0" indent="0" algn="ctr" rtl="0">
              <a:spcBef>
                <a:spcPts val="0"/>
              </a:spcBef>
              <a:spcAft>
                <a:spcPts val="0"/>
              </a:spcAft>
              <a:buNone/>
            </a:pPr>
            <a:endParaRPr sz="3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BF9000"/>
                </a:solidFill>
              </a:rPr>
              <a:t>Who am I?</a:t>
            </a:r>
            <a:endParaRPr>
              <a:solidFill>
                <a:srgbClr val="BF9000"/>
              </a:solidFill>
            </a:endParaRPr>
          </a:p>
        </p:txBody>
      </p:sp>
      <p:sp>
        <p:nvSpPr>
          <p:cNvPr id="93" name="Google Shape;93;p17"/>
          <p:cNvSpPr txBox="1">
            <a:spLocks noGrp="1"/>
          </p:cNvSpPr>
          <p:nvPr>
            <p:ph type="body" idx="1"/>
          </p:nvPr>
        </p:nvSpPr>
        <p:spPr>
          <a:xfrm>
            <a:off x="314400" y="1277975"/>
            <a:ext cx="3896400" cy="358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Born and raised in </a:t>
            </a:r>
            <a:r>
              <a:rPr lang="en-US"/>
              <a:t>Texas</a:t>
            </a:r>
            <a:endParaRPr/>
          </a:p>
          <a:p>
            <a:pPr marL="457200" lvl="0" indent="-342900" algn="l" rtl="0">
              <a:spcBef>
                <a:spcPts val="0"/>
              </a:spcBef>
              <a:spcAft>
                <a:spcPts val="0"/>
              </a:spcAft>
              <a:buSzPts val="1800"/>
              <a:buChar char="●"/>
            </a:pPr>
            <a:r>
              <a:rPr lang="en"/>
              <a:t>I love dogs, traveling, reading, and crafts</a:t>
            </a:r>
            <a:endParaRPr/>
          </a:p>
          <a:p>
            <a:pPr marL="457200" lvl="0" indent="-342900" algn="l" rtl="0">
              <a:spcBef>
                <a:spcPts val="0"/>
              </a:spcBef>
              <a:spcAft>
                <a:spcPts val="0"/>
              </a:spcAft>
              <a:buSzPts val="1800"/>
              <a:buChar char="●"/>
            </a:pPr>
            <a:r>
              <a:rPr lang="en"/>
              <a:t>Attended Texas A&amp;M University for my bachelors and Auburn University for my Masters of Education </a:t>
            </a:r>
            <a:endParaRPr/>
          </a:p>
          <a:p>
            <a:pPr marL="457200" lvl="0" indent="-342900" algn="l" rtl="0">
              <a:spcBef>
                <a:spcPts val="0"/>
              </a:spcBef>
              <a:spcAft>
                <a:spcPts val="0"/>
              </a:spcAft>
              <a:buSzPts val="1800"/>
              <a:buChar char="●"/>
            </a:pPr>
            <a:r>
              <a:rPr lang="en"/>
              <a:t>Teaching your students is my passion! </a:t>
            </a:r>
            <a:endParaRPr/>
          </a:p>
        </p:txBody>
      </p:sp>
      <p:pic>
        <p:nvPicPr>
          <p:cNvPr id="5" name="Picture 4" descr="A picture containing dog, person&#10;&#10;Description automatically generated">
            <a:extLst>
              <a:ext uri="{FF2B5EF4-FFF2-40B4-BE49-F238E27FC236}">
                <a16:creationId xmlns:a16="http://schemas.microsoft.com/office/drawing/2014/main" id="{7469764A-1836-7141-9BBE-7340A765211C}"/>
              </a:ext>
            </a:extLst>
          </p:cNvPr>
          <p:cNvPicPr>
            <a:picLocks noChangeAspect="1"/>
          </p:cNvPicPr>
          <p:nvPr/>
        </p:nvPicPr>
        <p:blipFill>
          <a:blip r:embed="rId3"/>
          <a:stretch>
            <a:fillRect/>
          </a:stretch>
        </p:blipFill>
        <p:spPr>
          <a:xfrm>
            <a:off x="6702803" y="85280"/>
            <a:ext cx="2313607" cy="2385389"/>
          </a:xfrm>
          <a:prstGeom prst="rect">
            <a:avLst/>
          </a:prstGeom>
        </p:spPr>
      </p:pic>
      <p:pic>
        <p:nvPicPr>
          <p:cNvPr id="8" name="Picture 7">
            <a:extLst>
              <a:ext uri="{FF2B5EF4-FFF2-40B4-BE49-F238E27FC236}">
                <a16:creationId xmlns:a16="http://schemas.microsoft.com/office/drawing/2014/main" id="{4756FA6E-5D71-8B43-A1B6-52E4DBE38309}"/>
              </a:ext>
            </a:extLst>
          </p:cNvPr>
          <p:cNvPicPr>
            <a:picLocks noChangeAspect="1"/>
          </p:cNvPicPr>
          <p:nvPr/>
        </p:nvPicPr>
        <p:blipFill>
          <a:blip r:embed="rId4"/>
          <a:stretch>
            <a:fillRect/>
          </a:stretch>
        </p:blipFill>
        <p:spPr>
          <a:xfrm>
            <a:off x="3689499" y="2843415"/>
            <a:ext cx="1961251" cy="2031969"/>
          </a:xfrm>
          <a:prstGeom prst="rect">
            <a:avLst/>
          </a:prstGeom>
        </p:spPr>
      </p:pic>
      <p:pic>
        <p:nvPicPr>
          <p:cNvPr id="10" name="Picture 9" descr="A group of people posing for a picture in front of a large structure&#10;&#10;Description automatically generated with low confidence">
            <a:extLst>
              <a:ext uri="{FF2B5EF4-FFF2-40B4-BE49-F238E27FC236}">
                <a16:creationId xmlns:a16="http://schemas.microsoft.com/office/drawing/2014/main" id="{20856A3C-9EC1-C349-A4F1-C56A1D6316DD}"/>
              </a:ext>
            </a:extLst>
          </p:cNvPr>
          <p:cNvPicPr>
            <a:picLocks noChangeAspect="1"/>
          </p:cNvPicPr>
          <p:nvPr/>
        </p:nvPicPr>
        <p:blipFill>
          <a:blip r:embed="rId5"/>
          <a:stretch>
            <a:fillRect/>
          </a:stretch>
        </p:blipFill>
        <p:spPr>
          <a:xfrm>
            <a:off x="4210800" y="179211"/>
            <a:ext cx="2121046" cy="2197526"/>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F51B6673-54A8-FD4B-A647-C74939EDD305}"/>
              </a:ext>
            </a:extLst>
          </p:cNvPr>
          <p:cNvPicPr>
            <a:picLocks noChangeAspect="1"/>
          </p:cNvPicPr>
          <p:nvPr/>
        </p:nvPicPr>
        <p:blipFill>
          <a:blip r:embed="rId6"/>
          <a:stretch>
            <a:fillRect/>
          </a:stretch>
        </p:blipFill>
        <p:spPr>
          <a:xfrm>
            <a:off x="5454502" y="2843415"/>
            <a:ext cx="3689497" cy="22581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subTitle" idx="1"/>
          </p:nvPr>
        </p:nvSpPr>
        <p:spPr>
          <a:xfrm>
            <a:off x="244600" y="311850"/>
            <a:ext cx="4045200" cy="451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If you haven’t already, please review the </a:t>
            </a:r>
            <a:r>
              <a:rPr lang="en" sz="2400" b="1" u="sng">
                <a:solidFill>
                  <a:schemeClr val="hlink"/>
                </a:solidFill>
                <a:hlinkClick r:id="rId3"/>
              </a:rPr>
              <a:t>class syllabus</a:t>
            </a:r>
            <a:r>
              <a:rPr lang="en" sz="2400">
                <a:solidFill>
                  <a:srgbClr val="FFFFFF"/>
                </a:solidFill>
              </a:rPr>
              <a:t> with your student for more course information, expectations, and policies. </a:t>
            </a:r>
            <a:endParaRPr sz="2400">
              <a:solidFill>
                <a:srgbClr val="FFFFFF"/>
              </a:solidFill>
            </a:endParaRPr>
          </a:p>
          <a:p>
            <a:pPr marL="0" lvl="0" indent="0" algn="l" rtl="0">
              <a:spcBef>
                <a:spcPts val="0"/>
              </a:spcBef>
              <a:spcAft>
                <a:spcPts val="0"/>
              </a:spcAft>
              <a:buNone/>
            </a:pPr>
            <a:endParaRPr sz="2400">
              <a:solidFill>
                <a:srgbClr val="FFFFFF"/>
              </a:solidFill>
            </a:endParaRPr>
          </a:p>
          <a:p>
            <a:pPr marL="0" lvl="0" indent="0" algn="ctr" rtl="0">
              <a:spcBef>
                <a:spcPts val="0"/>
              </a:spcBef>
              <a:spcAft>
                <a:spcPts val="0"/>
              </a:spcAft>
              <a:buNone/>
            </a:pPr>
            <a:r>
              <a:rPr lang="en" sz="2400" i="1">
                <a:solidFill>
                  <a:srgbClr val="FFFFFF"/>
                </a:solidFill>
              </a:rPr>
              <a:t>A digital copy of the syllabus can be found on their </a:t>
            </a:r>
            <a:r>
              <a:rPr lang="en" sz="2400" i="1" err="1">
                <a:solidFill>
                  <a:srgbClr val="FFFFFF"/>
                </a:solidFill>
              </a:rPr>
              <a:t>schoology</a:t>
            </a:r>
            <a:endParaRPr sz="2400" i="1">
              <a:solidFill>
                <a:srgbClr val="FFFFFF"/>
              </a:solidFill>
            </a:endParaRPr>
          </a:p>
          <a:p>
            <a:pPr marL="0" lvl="0" indent="0" algn="ctr" rtl="0">
              <a:spcBef>
                <a:spcPts val="0"/>
              </a:spcBef>
              <a:spcAft>
                <a:spcPts val="0"/>
              </a:spcAft>
              <a:buNone/>
            </a:pPr>
            <a:endParaRPr sz="2400" i="1">
              <a:solidFill>
                <a:srgbClr val="FFFFFF"/>
              </a:solidFill>
            </a:endParaRPr>
          </a:p>
          <a:p>
            <a:pPr marL="0" lvl="0" indent="0" algn="ctr" rtl="0">
              <a:spcBef>
                <a:spcPts val="0"/>
              </a:spcBef>
              <a:spcAft>
                <a:spcPts val="0"/>
              </a:spcAft>
              <a:buNone/>
            </a:pPr>
            <a:endParaRPr sz="2400" i="1">
              <a:solidFill>
                <a:srgbClr val="FFFFFF"/>
              </a:solidFill>
            </a:endParaRPr>
          </a:p>
        </p:txBody>
      </p:sp>
      <p:pic>
        <p:nvPicPr>
          <p:cNvPr id="3" name="Picture 2" descr="A screenshot of a computer&#10;&#10;Description automatically generated with medium confidence">
            <a:extLst>
              <a:ext uri="{FF2B5EF4-FFF2-40B4-BE49-F238E27FC236}">
                <a16:creationId xmlns:a16="http://schemas.microsoft.com/office/drawing/2014/main" id="{BC4D4E06-9A1D-D640-B1EC-577F087DC8A6}"/>
              </a:ext>
            </a:extLst>
          </p:cNvPr>
          <p:cNvPicPr>
            <a:picLocks noChangeAspect="1"/>
          </p:cNvPicPr>
          <p:nvPr/>
        </p:nvPicPr>
        <p:blipFill>
          <a:blip r:embed="rId4"/>
          <a:stretch>
            <a:fillRect/>
          </a:stretch>
        </p:blipFill>
        <p:spPr>
          <a:xfrm>
            <a:off x="4572000" y="1712259"/>
            <a:ext cx="4572000" cy="18491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52400" y="234800"/>
            <a:ext cx="4305900" cy="90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Schoology</a:t>
            </a:r>
            <a:endParaRPr/>
          </a:p>
        </p:txBody>
      </p:sp>
      <p:sp>
        <p:nvSpPr>
          <p:cNvPr id="4" name="TextBox 3">
            <a:extLst>
              <a:ext uri="{FF2B5EF4-FFF2-40B4-BE49-F238E27FC236}">
                <a16:creationId xmlns:a16="http://schemas.microsoft.com/office/drawing/2014/main" id="{660DD27D-5E3A-2146-A4F2-EE256251A220}"/>
              </a:ext>
            </a:extLst>
          </p:cNvPr>
          <p:cNvSpPr txBox="1"/>
          <p:nvPr/>
        </p:nvSpPr>
        <p:spPr>
          <a:xfrm>
            <a:off x="286871" y="1219200"/>
            <a:ext cx="4043082" cy="2031325"/>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chemeClr val="tx1"/>
                </a:solidFill>
              </a:rPr>
              <a:t>Students will find most assignments on there</a:t>
            </a:r>
          </a:p>
          <a:p>
            <a:pPr marL="285750" indent="-285750">
              <a:buFont typeface="Arial" panose="020B0604020202020204" pitchFamily="34" charset="0"/>
              <a:buChar char="•"/>
            </a:pPr>
            <a:r>
              <a:rPr lang="en-US" sz="1800">
                <a:solidFill>
                  <a:schemeClr val="tx1"/>
                </a:solidFill>
              </a:rPr>
              <a:t>Will turn in most work there</a:t>
            </a:r>
          </a:p>
          <a:p>
            <a:pPr marL="285750" indent="-285750">
              <a:buFont typeface="Arial" panose="020B0604020202020204" pitchFamily="34" charset="0"/>
              <a:buChar char="•"/>
            </a:pPr>
            <a:r>
              <a:rPr lang="en-US" sz="1800">
                <a:solidFill>
                  <a:schemeClr val="tx1"/>
                </a:solidFill>
              </a:rPr>
              <a:t>Check the updates page for daily updates about what we are doing</a:t>
            </a:r>
          </a:p>
          <a:p>
            <a:pPr marL="285750" indent="-285750">
              <a:buFont typeface="Arial" panose="020B0604020202020204" pitchFamily="34" charset="0"/>
              <a:buChar char="•"/>
            </a:pPr>
            <a:r>
              <a:rPr lang="en-US" sz="1800">
                <a:solidFill>
                  <a:schemeClr val="tx1"/>
                </a:solidFill>
              </a:rPr>
              <a:t>If a student is absent have them check the daily updates page</a:t>
            </a:r>
          </a:p>
        </p:txBody>
      </p:sp>
      <p:pic>
        <p:nvPicPr>
          <p:cNvPr id="6" name="Picture 5">
            <a:extLst>
              <a:ext uri="{FF2B5EF4-FFF2-40B4-BE49-F238E27FC236}">
                <a16:creationId xmlns:a16="http://schemas.microsoft.com/office/drawing/2014/main" id="{854142B7-2748-2C4F-BFEA-3B8A03143B0A}"/>
              </a:ext>
            </a:extLst>
          </p:cNvPr>
          <p:cNvPicPr>
            <a:picLocks noChangeAspect="1"/>
          </p:cNvPicPr>
          <p:nvPr/>
        </p:nvPicPr>
        <p:blipFill>
          <a:blip r:embed="rId3"/>
          <a:stretch>
            <a:fillRect/>
          </a:stretch>
        </p:blipFill>
        <p:spPr>
          <a:xfrm>
            <a:off x="4089408" y="963706"/>
            <a:ext cx="5054592" cy="35276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460950" y="66116"/>
            <a:ext cx="8222100" cy="11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BF9000"/>
                </a:solidFill>
                <a:latin typeface="Arial"/>
                <a:ea typeface="Arial"/>
                <a:cs typeface="Arial"/>
                <a:sym typeface="Arial"/>
              </a:rPr>
              <a:t>Course Content</a:t>
            </a:r>
            <a:endParaRPr sz="3000">
              <a:solidFill>
                <a:srgbClr val="BF9000"/>
              </a:solidFill>
              <a:latin typeface="Arial"/>
              <a:ea typeface="Arial"/>
              <a:cs typeface="Arial"/>
              <a:sym typeface="Arial"/>
            </a:endParaRPr>
          </a:p>
          <a:p>
            <a:pPr marL="0" lvl="0" indent="0" algn="ctr" rtl="0">
              <a:spcBef>
                <a:spcPts val="0"/>
              </a:spcBef>
              <a:spcAft>
                <a:spcPts val="0"/>
              </a:spcAft>
              <a:buNone/>
            </a:pPr>
            <a:endParaRPr sz="2400"/>
          </a:p>
        </p:txBody>
      </p:sp>
      <p:sp>
        <p:nvSpPr>
          <p:cNvPr id="103" name="Google Shape;103;p18"/>
          <p:cNvSpPr txBox="1">
            <a:spLocks noGrp="1"/>
          </p:cNvSpPr>
          <p:nvPr>
            <p:ph type="body" idx="1"/>
          </p:nvPr>
        </p:nvSpPr>
        <p:spPr>
          <a:xfrm>
            <a:off x="71718" y="699248"/>
            <a:ext cx="8919882" cy="4285128"/>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u="sng"/>
              <a:t>A brief overview of what your child will do this year:</a:t>
            </a:r>
            <a:endParaRPr sz="2400" u="sng"/>
          </a:p>
          <a:p>
            <a:pPr marL="457200" lvl="0" indent="-342900" algn="l" rtl="0">
              <a:lnSpc>
                <a:spcPct val="100000"/>
              </a:lnSpc>
              <a:spcBef>
                <a:spcPts val="0"/>
              </a:spcBef>
              <a:spcAft>
                <a:spcPts val="0"/>
              </a:spcAft>
              <a:buSzPts val="1800"/>
              <a:buChar char="●"/>
            </a:pPr>
            <a:r>
              <a:rPr lang="en"/>
              <a:t>Short stories, poems, novels, dramatic plays, narrative writing, persuasive writing, and a research project </a:t>
            </a:r>
            <a:endParaRPr/>
          </a:p>
          <a:p>
            <a:pPr marL="457200" lvl="0" indent="0" algn="ctr" rtl="0">
              <a:lnSpc>
                <a:spcPct val="100000"/>
              </a:lnSpc>
              <a:spcBef>
                <a:spcPts val="0"/>
              </a:spcBef>
              <a:spcAft>
                <a:spcPts val="0"/>
              </a:spcAft>
              <a:buNone/>
            </a:pPr>
            <a:r>
              <a:rPr lang="en" b="1" i="1"/>
              <a:t>What will they do with the literature? </a:t>
            </a:r>
            <a:endParaRPr b="1" i="1"/>
          </a:p>
          <a:p>
            <a:pPr marL="457200" lvl="0" indent="0" algn="l" rtl="0">
              <a:lnSpc>
                <a:spcPct val="100000"/>
              </a:lnSpc>
              <a:spcBef>
                <a:spcPts val="0"/>
              </a:spcBef>
              <a:spcAft>
                <a:spcPts val="0"/>
              </a:spcAft>
              <a:buNone/>
            </a:pPr>
            <a:r>
              <a:rPr lang="en"/>
              <a:t>Analyze, apply, determine, identify, synthesize, compare, and or contrast, the concepts, meaning, techniques, development, character evolution, and themes in a piece of literature</a:t>
            </a:r>
            <a:endParaRPr/>
          </a:p>
          <a:p>
            <a:pPr marL="457200" lvl="0" indent="0" algn="ctr" rtl="0">
              <a:lnSpc>
                <a:spcPct val="100000"/>
              </a:lnSpc>
              <a:spcBef>
                <a:spcPts val="0"/>
              </a:spcBef>
              <a:spcAft>
                <a:spcPts val="0"/>
              </a:spcAft>
              <a:buNone/>
            </a:pPr>
            <a:r>
              <a:rPr lang="en" b="1" i="1"/>
              <a:t>How will they show what they have learned?</a:t>
            </a:r>
            <a:endParaRPr b="1" i="1"/>
          </a:p>
          <a:p>
            <a:pPr marL="457200" lvl="0" indent="0" algn="l" rtl="0">
              <a:lnSpc>
                <a:spcPct val="100000"/>
              </a:lnSpc>
              <a:spcBef>
                <a:spcPts val="0"/>
              </a:spcBef>
              <a:spcAft>
                <a:spcPts val="0"/>
              </a:spcAft>
              <a:buNone/>
            </a:pPr>
            <a:r>
              <a:rPr lang="en"/>
              <a:t>Write essays, give presentations, collaborate with classmates, tests/quizzes, projects</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Char char="●"/>
            </a:pPr>
            <a:r>
              <a:rPr lang="en" u="sng"/>
              <a:t>Books: </a:t>
            </a:r>
            <a:r>
              <a:rPr lang="en" i="1"/>
              <a:t>The Outsiders, Percy Jackson, The Diary of Anne Frank, And Then There Were None, Refugee. </a:t>
            </a:r>
            <a:r>
              <a:rPr lang="en"/>
              <a:t>1 student choice book each semester</a:t>
            </a:r>
            <a:endParaRPr lang="en" u="sng"/>
          </a:p>
          <a:p>
            <a:pPr marL="457200" lvl="0" indent="-342900" algn="l" rtl="0">
              <a:lnSpc>
                <a:spcPct val="100000"/>
              </a:lnSpc>
              <a:spcBef>
                <a:spcPts val="0"/>
              </a:spcBef>
              <a:spcAft>
                <a:spcPts val="0"/>
              </a:spcAft>
              <a:buSzPts val="1800"/>
              <a:buChar char="●"/>
            </a:pPr>
            <a:endParaRPr u="sng"/>
          </a:p>
          <a:p>
            <a:pPr marL="914400" lvl="0" indent="0" algn="l" rtl="0">
              <a:spcBef>
                <a:spcPts val="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26250" y="252025"/>
            <a:ext cx="85206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BF9000"/>
                </a:solidFill>
              </a:rPr>
              <a:t>Grading </a:t>
            </a:r>
            <a:endParaRPr sz="3000">
              <a:solidFill>
                <a:srgbClr val="BF9000"/>
              </a:solidFill>
            </a:endParaRPr>
          </a:p>
        </p:txBody>
      </p:sp>
      <p:sp>
        <p:nvSpPr>
          <p:cNvPr id="109" name="Google Shape;109;p19"/>
          <p:cNvSpPr txBox="1">
            <a:spLocks noGrp="1"/>
          </p:cNvSpPr>
          <p:nvPr>
            <p:ph type="body" idx="1"/>
          </p:nvPr>
        </p:nvSpPr>
        <p:spPr>
          <a:xfrm>
            <a:off x="0" y="1060000"/>
            <a:ext cx="4670241" cy="3915412"/>
          </a:xfrm>
          <a:prstGeom prst="rect">
            <a:avLst/>
          </a:prstGeom>
        </p:spPr>
        <p:txBody>
          <a:bodyPr spcFirstLastPara="1" wrap="square" lIns="91425" tIns="91425" rIns="91425" bIns="91425" anchor="t" anchorCtr="0">
            <a:noAutofit/>
          </a:bodyPr>
          <a:lstStyle/>
          <a:p>
            <a:pPr algn="l"/>
            <a:r>
              <a:rPr lang="en-US"/>
              <a:t>50% of the average is comprised of tests, final essays, projects </a:t>
            </a:r>
          </a:p>
          <a:p>
            <a:pPr algn="l"/>
            <a:r>
              <a:rPr lang="en-US"/>
              <a:t> 35% of the average is comprised of daily grades, homework, quizzes </a:t>
            </a:r>
          </a:p>
          <a:p>
            <a:pPr algn="l"/>
            <a:r>
              <a:rPr lang="en-US"/>
              <a:t>15% of the average comprised of the semester exam. </a:t>
            </a:r>
          </a:p>
          <a:p>
            <a:pPr algn="l"/>
            <a:r>
              <a:rPr lang="en-US"/>
              <a:t>Progress reports every 4.5 weeks </a:t>
            </a:r>
          </a:p>
          <a:p>
            <a:pPr algn="l"/>
            <a:r>
              <a:rPr lang="en-US"/>
              <a:t> Grades are posted quarterly </a:t>
            </a:r>
          </a:p>
          <a:p>
            <a:pPr algn="l"/>
            <a:r>
              <a:rPr lang="en-US"/>
              <a:t> Use PowerSchool to check grades </a:t>
            </a:r>
          </a:p>
          <a:p>
            <a:pPr marL="114300" marR="0" lvl="0" indent="0" algn="l" rtl="0">
              <a:lnSpc>
                <a:spcPct val="115000"/>
              </a:lnSpc>
              <a:spcBef>
                <a:spcPts val="0"/>
              </a:spcBef>
              <a:spcAft>
                <a:spcPts val="0"/>
              </a:spcAft>
              <a:buClr>
                <a:srgbClr val="F3F3F3"/>
              </a:buClr>
              <a:buSzPts val="1800"/>
              <a:buNone/>
            </a:pPr>
            <a:endParaRPr>
              <a:solidFill>
                <a:srgbClr val="F3F3F3"/>
              </a:solidFill>
            </a:endParaRPr>
          </a:p>
        </p:txBody>
      </p:sp>
      <p:sp>
        <p:nvSpPr>
          <p:cNvPr id="2" name="TextBox 1">
            <a:extLst>
              <a:ext uri="{FF2B5EF4-FFF2-40B4-BE49-F238E27FC236}">
                <a16:creationId xmlns:a16="http://schemas.microsoft.com/office/drawing/2014/main" id="{4C3E32CB-8AB7-F84B-B199-3D9DA50DFE32}"/>
              </a:ext>
            </a:extLst>
          </p:cNvPr>
          <p:cNvSpPr txBox="1"/>
          <p:nvPr/>
        </p:nvSpPr>
        <p:spPr>
          <a:xfrm>
            <a:off x="5172635" y="1308847"/>
            <a:ext cx="3110753" cy="1477328"/>
          </a:xfrm>
          <a:prstGeom prst="rect">
            <a:avLst/>
          </a:prstGeom>
          <a:noFill/>
        </p:spPr>
        <p:txBody>
          <a:bodyPr wrap="square" rtlCol="0">
            <a:spAutoFit/>
          </a:bodyPr>
          <a:lstStyle/>
          <a:p>
            <a:r>
              <a:rPr lang="en-US" sz="1800">
                <a:solidFill>
                  <a:schemeClr val="tx1"/>
                </a:solidFill>
              </a:rPr>
              <a:t>A=90-100</a:t>
            </a:r>
          </a:p>
          <a:p>
            <a:r>
              <a:rPr lang="en-US" sz="1800">
                <a:solidFill>
                  <a:schemeClr val="tx1"/>
                </a:solidFill>
              </a:rPr>
              <a:t>B=80-89</a:t>
            </a:r>
          </a:p>
          <a:p>
            <a:r>
              <a:rPr lang="en-US" sz="1800">
                <a:solidFill>
                  <a:schemeClr val="tx1"/>
                </a:solidFill>
              </a:rPr>
              <a:t>C=70-79</a:t>
            </a:r>
          </a:p>
          <a:p>
            <a:r>
              <a:rPr lang="en-US" sz="1800">
                <a:solidFill>
                  <a:schemeClr val="tx1"/>
                </a:solidFill>
              </a:rPr>
              <a:t>D=60-69</a:t>
            </a:r>
          </a:p>
          <a:p>
            <a:r>
              <a:rPr lang="en-US" sz="1800">
                <a:solidFill>
                  <a:schemeClr val="tx1"/>
                </a:solidFill>
              </a:rPr>
              <a:t>F=59 &amp; Below</a:t>
            </a:r>
          </a:p>
        </p:txBody>
      </p:sp>
      <p:sp>
        <p:nvSpPr>
          <p:cNvPr id="3" name="TextBox 2">
            <a:extLst>
              <a:ext uri="{FF2B5EF4-FFF2-40B4-BE49-F238E27FC236}">
                <a16:creationId xmlns:a16="http://schemas.microsoft.com/office/drawing/2014/main" id="{E751570F-736B-AD4C-AAD3-7DD0ED188868}"/>
              </a:ext>
            </a:extLst>
          </p:cNvPr>
          <p:cNvSpPr txBox="1"/>
          <p:nvPr/>
        </p:nvSpPr>
        <p:spPr>
          <a:xfrm>
            <a:off x="5172635" y="3299012"/>
            <a:ext cx="3218330" cy="738664"/>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tx1"/>
                </a:solidFill>
              </a:rPr>
              <a:t>Students have 5 days from when they get back to complete their assignments for full credit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iPads</a:t>
            </a:r>
            <a:endParaRPr dirty="0"/>
          </a:p>
        </p:txBody>
      </p:sp>
      <p:sp>
        <p:nvSpPr>
          <p:cNvPr id="116" name="Google Shape;116;p20"/>
          <p:cNvSpPr txBox="1">
            <a:spLocks noGrp="1"/>
          </p:cNvSpPr>
          <p:nvPr>
            <p:ph type="body" idx="1"/>
          </p:nvPr>
        </p:nvSpPr>
        <p:spPr>
          <a:xfrm>
            <a:off x="964600" y="1342150"/>
            <a:ext cx="3672900" cy="3494400"/>
          </a:xfrm>
          <a:prstGeom prst="rect">
            <a:avLst/>
          </a:prstGeom>
        </p:spPr>
        <p:txBody>
          <a:bodyPr spcFirstLastPara="1" wrap="square" lIns="91425" tIns="91425" rIns="91425" bIns="91425" anchor="t" anchorCtr="0">
            <a:noAutofit/>
          </a:bodyPr>
          <a:lstStyle/>
          <a:p>
            <a:pPr marL="285750" indent="-285750"/>
            <a:r>
              <a:rPr lang="en" sz="1800" dirty="0"/>
              <a:t>Your student will always have access to technology in my class. This is how students will usually be turning in or completing their work.</a:t>
            </a:r>
          </a:p>
          <a:p>
            <a:pPr marL="285750" indent="-285750"/>
            <a:r>
              <a:rPr lang="en" sz="1800" dirty="0"/>
              <a:t> There are expectations I ask them to follow. If they are unable to follow them, the privilege may be adjusted or taken for a period of time. You will be notified as well. </a:t>
            </a:r>
            <a:endParaRPr sz="1800" dirty="0"/>
          </a:p>
        </p:txBody>
      </p:sp>
      <p:pic>
        <p:nvPicPr>
          <p:cNvPr id="3" name="Picture 2">
            <a:extLst>
              <a:ext uri="{FF2B5EF4-FFF2-40B4-BE49-F238E27FC236}">
                <a16:creationId xmlns:a16="http://schemas.microsoft.com/office/drawing/2014/main" id="{1FDAF968-1B09-A245-A04F-99B1726D3CAB}"/>
              </a:ext>
            </a:extLst>
          </p:cNvPr>
          <p:cNvPicPr>
            <a:picLocks noChangeAspect="1"/>
          </p:cNvPicPr>
          <p:nvPr/>
        </p:nvPicPr>
        <p:blipFill>
          <a:blip r:embed="rId3"/>
          <a:stretch>
            <a:fillRect/>
          </a:stretch>
        </p:blipFill>
        <p:spPr>
          <a:xfrm>
            <a:off x="5469218" y="1390650"/>
            <a:ext cx="2710182" cy="27697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265500" y="235400"/>
            <a:ext cx="4045200" cy="86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Supplies</a:t>
            </a:r>
            <a:endParaRPr dirty="0"/>
          </a:p>
        </p:txBody>
      </p:sp>
      <p:sp>
        <p:nvSpPr>
          <p:cNvPr id="124" name="Google Shape;124;p21"/>
          <p:cNvSpPr txBox="1"/>
          <p:nvPr/>
        </p:nvSpPr>
        <p:spPr>
          <a:xfrm>
            <a:off x="4813950" y="235400"/>
            <a:ext cx="3910500" cy="38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FFFFF"/>
                </a:solidFill>
              </a:rPr>
              <a:t>Please make sure your student comes prepared to learn with: </a:t>
            </a:r>
          </a:p>
          <a:p>
            <a:pPr marL="342900" lvl="0" indent="-342900" algn="l" rtl="0">
              <a:spcBef>
                <a:spcPts val="0"/>
              </a:spcBef>
              <a:spcAft>
                <a:spcPts val="0"/>
              </a:spcAft>
              <a:buFont typeface="Arial" panose="020B0604020202020204" pitchFamily="34" charset="0"/>
              <a:buChar char="•"/>
            </a:pPr>
            <a:r>
              <a:rPr lang="en" sz="2400" b="1" dirty="0">
                <a:solidFill>
                  <a:srgbClr val="FFFFFF"/>
                </a:solidFill>
              </a:rPr>
              <a:t>Notebook paper</a:t>
            </a:r>
          </a:p>
          <a:p>
            <a:pPr marL="342900" lvl="0" indent="-342900" algn="l" rtl="0">
              <a:spcBef>
                <a:spcPts val="0"/>
              </a:spcBef>
              <a:spcAft>
                <a:spcPts val="0"/>
              </a:spcAft>
              <a:buFont typeface="Arial" panose="020B0604020202020204" pitchFamily="34" charset="0"/>
              <a:buChar char="•"/>
            </a:pPr>
            <a:r>
              <a:rPr lang="en" sz="2400" b="1" dirty="0">
                <a:solidFill>
                  <a:srgbClr val="FFFFFF"/>
                </a:solidFill>
              </a:rPr>
              <a:t>Pen/Pencil</a:t>
            </a:r>
          </a:p>
          <a:p>
            <a:pPr marL="342900" lvl="0" indent="-342900" algn="l" rtl="0">
              <a:spcBef>
                <a:spcPts val="0"/>
              </a:spcBef>
              <a:spcAft>
                <a:spcPts val="0"/>
              </a:spcAft>
              <a:buFont typeface="Arial" panose="020B0604020202020204" pitchFamily="34" charset="0"/>
              <a:buChar char="•"/>
            </a:pPr>
            <a:r>
              <a:rPr lang="en-US" sz="2400" b="1" dirty="0">
                <a:solidFill>
                  <a:srgbClr val="FFFFFF"/>
                </a:solidFill>
              </a:rPr>
              <a:t>I</a:t>
            </a:r>
            <a:r>
              <a:rPr lang="en" sz="2400" b="1" dirty="0">
                <a:solidFill>
                  <a:srgbClr val="FFFFFF"/>
                </a:solidFill>
              </a:rPr>
              <a:t>pad</a:t>
            </a:r>
          </a:p>
          <a:p>
            <a:pPr marL="342900" lvl="0" indent="-342900" algn="l" rtl="0">
              <a:spcBef>
                <a:spcPts val="0"/>
              </a:spcBef>
              <a:spcAft>
                <a:spcPts val="0"/>
              </a:spcAft>
              <a:buFont typeface="Arial" panose="020B0604020202020204" pitchFamily="34" charset="0"/>
              <a:buChar char="•"/>
            </a:pPr>
            <a:r>
              <a:rPr lang="en" sz="2400" b="1" dirty="0">
                <a:solidFill>
                  <a:srgbClr val="FFFFFF"/>
                </a:solidFill>
              </a:rPr>
              <a:t>Charger</a:t>
            </a:r>
          </a:p>
          <a:p>
            <a:pPr marL="342900" lvl="0" indent="-342900" algn="l" rtl="0">
              <a:spcBef>
                <a:spcPts val="0"/>
              </a:spcBef>
              <a:spcAft>
                <a:spcPts val="0"/>
              </a:spcAft>
              <a:buFont typeface="Arial" panose="020B0604020202020204" pitchFamily="34" charset="0"/>
              <a:buChar char="•"/>
            </a:pPr>
            <a:r>
              <a:rPr lang="en" sz="2400" b="1" dirty="0">
                <a:solidFill>
                  <a:srgbClr val="FFFFFF"/>
                </a:solidFill>
              </a:rPr>
              <a:t>Folder</a:t>
            </a:r>
          </a:p>
          <a:p>
            <a:pPr marL="342900" lvl="0" indent="-342900" algn="l" rtl="0">
              <a:spcBef>
                <a:spcPts val="0"/>
              </a:spcBef>
              <a:spcAft>
                <a:spcPts val="0"/>
              </a:spcAft>
              <a:buFont typeface="Arial" panose="020B0604020202020204" pitchFamily="34" charset="0"/>
              <a:buChar char="•"/>
            </a:pPr>
            <a:r>
              <a:rPr lang="en" sz="2400" b="1" dirty="0">
                <a:solidFill>
                  <a:srgbClr val="FFFFFF"/>
                </a:solidFill>
              </a:rPr>
              <a:t>Highlighter</a:t>
            </a:r>
          </a:p>
          <a:p>
            <a:pPr marL="342900" lvl="0" indent="-342900" algn="l" rtl="0">
              <a:spcBef>
                <a:spcPts val="0"/>
              </a:spcBef>
              <a:spcAft>
                <a:spcPts val="0"/>
              </a:spcAft>
              <a:buFont typeface="Arial" panose="020B0604020202020204" pitchFamily="34" charset="0"/>
              <a:buChar char="•"/>
            </a:pPr>
            <a:endParaRPr sz="2400" b="1" dirty="0">
              <a:solidFill>
                <a:srgbClr val="FFFFFF"/>
              </a:solidFill>
            </a:endParaRPr>
          </a:p>
          <a:p>
            <a:pPr marL="914400" lvl="0" indent="0" algn="l" rtl="0">
              <a:spcBef>
                <a:spcPts val="0"/>
              </a:spcBef>
              <a:spcAft>
                <a:spcPts val="0"/>
              </a:spcAft>
              <a:buNone/>
            </a:pPr>
            <a:endParaRPr sz="2400" b="1" dirty="0">
              <a:solidFill>
                <a:srgbClr val="FFFFFF"/>
              </a:solidFill>
            </a:endParaRPr>
          </a:p>
          <a:p>
            <a:pPr marL="914400" lvl="0" indent="0" algn="l" rtl="0">
              <a:spcBef>
                <a:spcPts val="0"/>
              </a:spcBef>
              <a:spcAft>
                <a:spcPts val="0"/>
              </a:spcAft>
              <a:buNone/>
            </a:pPr>
            <a:endParaRPr sz="2400" dirty="0"/>
          </a:p>
        </p:txBody>
      </p:sp>
      <p:pic>
        <p:nvPicPr>
          <p:cNvPr id="125" name="Google Shape;125;p21"/>
          <p:cNvPicPr preferRelativeResize="0"/>
          <p:nvPr/>
        </p:nvPicPr>
        <p:blipFill>
          <a:blip r:embed="rId3">
            <a:alphaModFix/>
          </a:blip>
          <a:stretch>
            <a:fillRect/>
          </a:stretch>
        </p:blipFill>
        <p:spPr>
          <a:xfrm>
            <a:off x="1404875" y="2316900"/>
            <a:ext cx="1549286" cy="867600"/>
          </a:xfrm>
          <a:prstGeom prst="rect">
            <a:avLst/>
          </a:prstGeom>
          <a:noFill/>
          <a:ln>
            <a:noFill/>
          </a:ln>
        </p:spPr>
      </p:pic>
      <p:pic>
        <p:nvPicPr>
          <p:cNvPr id="126" name="Google Shape;126;p21"/>
          <p:cNvPicPr preferRelativeResize="0"/>
          <p:nvPr/>
        </p:nvPicPr>
        <p:blipFill>
          <a:blip r:embed="rId4">
            <a:alphaModFix/>
          </a:blip>
          <a:stretch>
            <a:fillRect/>
          </a:stretch>
        </p:blipFill>
        <p:spPr>
          <a:xfrm>
            <a:off x="190451" y="2773339"/>
            <a:ext cx="1168775" cy="1004561"/>
          </a:xfrm>
          <a:prstGeom prst="rect">
            <a:avLst/>
          </a:prstGeom>
          <a:noFill/>
          <a:ln>
            <a:noFill/>
          </a:ln>
        </p:spPr>
      </p:pic>
      <p:pic>
        <p:nvPicPr>
          <p:cNvPr id="127" name="Google Shape;127;p21"/>
          <p:cNvPicPr preferRelativeResize="0"/>
          <p:nvPr/>
        </p:nvPicPr>
        <p:blipFill>
          <a:blip r:embed="rId5">
            <a:alphaModFix/>
          </a:blip>
          <a:stretch>
            <a:fillRect/>
          </a:stretch>
        </p:blipFill>
        <p:spPr>
          <a:xfrm>
            <a:off x="1518937" y="3530797"/>
            <a:ext cx="1168775" cy="1390048"/>
          </a:xfrm>
          <a:prstGeom prst="rect">
            <a:avLst/>
          </a:prstGeom>
          <a:noFill/>
          <a:ln>
            <a:noFill/>
          </a:ln>
        </p:spPr>
      </p:pic>
      <p:pic>
        <p:nvPicPr>
          <p:cNvPr id="128" name="Google Shape;128;p21"/>
          <p:cNvPicPr preferRelativeResize="0"/>
          <p:nvPr/>
        </p:nvPicPr>
        <p:blipFill>
          <a:blip r:embed="rId6">
            <a:alphaModFix/>
          </a:blip>
          <a:stretch>
            <a:fillRect/>
          </a:stretch>
        </p:blipFill>
        <p:spPr>
          <a:xfrm rot="-5645778">
            <a:off x="3055796" y="3102033"/>
            <a:ext cx="1390050" cy="1390050"/>
          </a:xfrm>
          <a:prstGeom prst="rect">
            <a:avLst/>
          </a:prstGeom>
          <a:noFill/>
          <a:ln>
            <a:noFill/>
          </a:ln>
        </p:spPr>
      </p:pic>
      <p:pic>
        <p:nvPicPr>
          <p:cNvPr id="129" name="Google Shape;129;p21"/>
          <p:cNvPicPr preferRelativeResize="0"/>
          <p:nvPr/>
        </p:nvPicPr>
        <p:blipFill>
          <a:blip r:embed="rId7">
            <a:alphaModFix/>
          </a:blip>
          <a:stretch>
            <a:fillRect/>
          </a:stretch>
        </p:blipFill>
        <p:spPr>
          <a:xfrm>
            <a:off x="7238646" y="3290171"/>
            <a:ext cx="1485800" cy="1485800"/>
          </a:xfrm>
          <a:prstGeom prst="rect">
            <a:avLst/>
          </a:prstGeom>
          <a:noFill/>
          <a:ln>
            <a:noFill/>
          </a:ln>
        </p:spPr>
      </p:pic>
      <p:pic>
        <p:nvPicPr>
          <p:cNvPr id="130" name="Google Shape;130;p21"/>
          <p:cNvPicPr preferRelativeResize="0"/>
          <p:nvPr/>
        </p:nvPicPr>
        <p:blipFill>
          <a:blip r:embed="rId8">
            <a:alphaModFix/>
          </a:blip>
          <a:stretch>
            <a:fillRect/>
          </a:stretch>
        </p:blipFill>
        <p:spPr>
          <a:xfrm>
            <a:off x="5617969" y="3718794"/>
            <a:ext cx="1168775" cy="1168775"/>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598</Words>
  <Application>Microsoft Macintosh PowerPoint</Application>
  <PresentationFormat>On-screen Show (16:9)</PresentationFormat>
  <Paragraphs>60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Roboto Slab</vt:lpstr>
      <vt:lpstr>Roboto</vt:lpstr>
      <vt:lpstr>Arial</vt:lpstr>
      <vt:lpstr>Luckiest Guy</vt:lpstr>
      <vt:lpstr>Bree Serif</vt:lpstr>
      <vt:lpstr>Marina</vt:lpstr>
      <vt:lpstr>Welcome Parents!</vt:lpstr>
      <vt:lpstr>Contact and Communication  BEST WAY TO GET A HOLD OF ME:  vmprovost@auburnschools.org   </vt:lpstr>
      <vt:lpstr>Who am I?</vt:lpstr>
      <vt:lpstr>PowerPoint Presentation</vt:lpstr>
      <vt:lpstr>Schoology</vt:lpstr>
      <vt:lpstr>Course Content </vt:lpstr>
      <vt:lpstr>Grading </vt:lpstr>
      <vt:lpstr>iPads</vt:lpstr>
      <vt:lpstr>Supplies</vt:lpstr>
      <vt:lpstr>How can you help?</vt:lpstr>
      <vt:lpstr>Thank you for coming parents!  If you have questions about anything covered or not covered tonight, or you need to address something personally, please email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Parents!</dc:title>
  <cp:lastModifiedBy>Provost, Victoria</cp:lastModifiedBy>
  <cp:revision>14</cp:revision>
  <dcterms:modified xsi:type="dcterms:W3CDTF">2021-08-18T15:43:01Z</dcterms:modified>
</cp:coreProperties>
</file>